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8" r:id="rId3"/>
    <p:sldId id="317" r:id="rId4"/>
    <p:sldId id="365" r:id="rId5"/>
    <p:sldId id="366" r:id="rId6"/>
    <p:sldId id="367" r:id="rId7"/>
    <p:sldId id="363" r:id="rId8"/>
    <p:sldId id="346" r:id="rId9"/>
    <p:sldId id="348" r:id="rId10"/>
    <p:sldId id="371" r:id="rId11"/>
    <p:sldId id="356" r:id="rId12"/>
    <p:sldId id="364" r:id="rId13"/>
    <p:sldId id="376" r:id="rId14"/>
    <p:sldId id="377" r:id="rId15"/>
    <p:sldId id="360" r:id="rId16"/>
    <p:sldId id="3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33"/>
    <a:srgbClr val="FFCC66"/>
    <a:srgbClr val="99CC00"/>
    <a:srgbClr val="4D4D4D"/>
    <a:srgbClr val="FF3300"/>
    <a:srgbClr val="FF6600"/>
    <a:srgbClr val="0033CC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6" autoAdjust="0"/>
    <p:restoredTop sz="94660"/>
  </p:normalViewPr>
  <p:slideViewPr>
    <p:cSldViewPr snapToGrid="0">
      <p:cViewPr>
        <p:scale>
          <a:sx n="66" d="100"/>
          <a:sy n="66" d="100"/>
        </p:scale>
        <p:origin x="-283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511E7A-F77F-48A6-B61A-826EA2BBC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80033-00FC-428B-8BF6-D6685E793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D82FB6-0BA3-435E-BE2E-2FCA270438AA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D82FB6-0BA3-435E-BE2E-2FCA270438AA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9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82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6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EC0B-6DB6-4EAE-87F3-5FFAE339B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9FDC4-EB48-4088-9A93-D35408E9D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5"/>
            <a:ext cx="2057400" cy="58483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5"/>
            <a:ext cx="6019800" cy="58483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BF092-58EF-40BA-8DB9-8D02FBC52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1703B-3894-4570-A6C2-7EA41DB9D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66B0-09B3-4838-964E-F605CCAD6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370F4-BC89-4495-8BD2-40197FF8F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57E13-1A4A-407B-BB06-8CCB1C3A2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6EC6-7C97-463F-8BF3-E6B654B27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E24AC-8291-4243-9D62-6E75C1D31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D0F9B-BFE7-4F63-9EA0-6297EBE70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1FFEB-D4D0-4D96-B61C-7BD898B8C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hidden">
          <a:xfrm>
            <a:off x="6627813" y="6429377"/>
            <a:ext cx="285750" cy="209551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9" y="4267200"/>
            <a:ext cx="9140825" cy="2590800"/>
            <a:chOff x="2" y="2688"/>
            <a:chExt cx="5758" cy="1632"/>
          </a:xfrm>
        </p:grpSpPr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2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4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3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72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6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7C21D1-ABFD-49D9-9AFA-0A24F69FC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00183" y="5059647"/>
            <a:ext cx="764381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400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400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3400" i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" y="1175657"/>
            <a:ext cx="86598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 hangingPunct="0"/>
            <a:endParaRPr lang="ru-RU" sz="36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450850" algn="ctr" eaLnBrk="0" hangingPunct="0"/>
            <a:endParaRPr lang="ru-RU" sz="36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450850" algn="ctr" eaLnBrk="0" hangingPunct="0"/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Речь воспитателя как источник речевого развития детей 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5943" y="348343"/>
            <a:ext cx="6792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042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6178" y="3561347"/>
            <a:ext cx="58112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учитель-дефектолог</a:t>
            </a:r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Титова Елена Александровна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473" y="336884"/>
            <a:ext cx="880711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altLang="ru-RU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altLang="ru-RU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№15 КОМПЕНСИРУЮЩЕГО ВИДА»</a:t>
            </a:r>
            <a:endParaRPr lang="ru-RU" altLang="ru-RU" b="1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8978" y="6039853"/>
            <a:ext cx="36215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Заречный 2022</a:t>
            </a:r>
            <a:endParaRPr lang="ru-RU" sz="24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0632"/>
            <a:ext cx="8229600" cy="1010651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Требования к темпу речи: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862" y="1479883"/>
            <a:ext cx="8724276" cy="375385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ru-RU" dirty="0" smtClean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избегание слишком быстрой,</a:t>
            </a:r>
          </a:p>
          <a:p>
            <a:pPr indent="10160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очень медленной или растянутой </a:t>
            </a:r>
          </a:p>
          <a:p>
            <a:pPr indent="10160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речи;</a:t>
            </a:r>
          </a:p>
          <a:p>
            <a:pPr indent="10160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- применение ускорения и замедления 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речи для усиления художественной 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выразительности ситуации.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011" y="374068"/>
            <a:ext cx="8229600" cy="11398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Требования к эмоциональности </a:t>
            </a:r>
            <a:b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речи воспитателя: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2052" y="2081463"/>
            <a:ext cx="7615989" cy="27672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эмоциональная насыщенность, богатство интонаций;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 достаточная громкость и размеренность.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3191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Отклонения  от литературных норм 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произношения: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54047"/>
            <a:ext cx="9144000" cy="4527028"/>
          </a:xfrm>
        </p:spPr>
        <p:txBody>
          <a:bodyPr/>
          <a:lstStyle/>
          <a:p>
            <a:pPr indent="20638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просторечий, слов-паразитов и жаргонных слов;</a:t>
            </a:r>
          </a:p>
          <a:p>
            <a:pPr indent="20638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применение слов-паразитов и жаргонных слов;</a:t>
            </a:r>
          </a:p>
          <a:p>
            <a:pPr indent="20638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неоправданное употребление слов с уменьшительно-ласкательными суффиксами и диалектизмов; </a:t>
            </a:r>
          </a:p>
          <a:p>
            <a:pPr indent="20638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использование слов с национальным акцентом, с характерными особенностями местных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говоров.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3910" y="1589926"/>
          <a:ext cx="8476938" cy="403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575"/>
                <a:gridCol w="4068363"/>
              </a:tblGrid>
              <a:tr h="77211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правильно</a:t>
                      </a:r>
                      <a:endParaRPr lang="ru-RU" sz="3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неправильно</a:t>
                      </a:r>
                      <a:endParaRPr lang="ru-RU" sz="3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652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грустить о ком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грустить</a:t>
                      </a:r>
                      <a:r>
                        <a:rPr lang="ru-RU" sz="3200" b="1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baseline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кем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52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Кто последний?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Кто крайний?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52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 ем.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 кушаю.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52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вЕсна</a:t>
                      </a:r>
                      <a:endParaRPr lang="ru-RU" sz="3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вЯсна</a:t>
                      </a:r>
                      <a:endParaRPr lang="ru-RU" sz="3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52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мАлАко</a:t>
                      </a:r>
                      <a:endParaRPr lang="ru-RU" sz="3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мОлОко</a:t>
                      </a:r>
                      <a:endParaRPr lang="ru-RU" sz="3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4871" y="239843"/>
            <a:ext cx="87092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Отклонения  от литературных 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 произношения</a:t>
            </a:r>
            <a:endParaRPr lang="ru-RU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3191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Отклонения  от литературных норм 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произношения: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54047"/>
            <a:ext cx="9144000" cy="4527028"/>
          </a:xfrm>
        </p:spPr>
        <p:txBody>
          <a:bodyPr/>
          <a:lstStyle/>
          <a:p>
            <a:pPr indent="20638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просторечий, слов-паразитов и жаргонных слов;</a:t>
            </a:r>
          </a:p>
          <a:p>
            <a:pPr indent="20638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применение слов-паразитов и жаргонных слов;</a:t>
            </a:r>
          </a:p>
          <a:p>
            <a:pPr indent="20638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неоправданное употребление слов с уменьшительно-ласкательными суффиксами и диалектизмов; </a:t>
            </a:r>
          </a:p>
          <a:p>
            <a:pPr indent="20638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использование слов с национальным акцентом, с характерными особенностями местных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говоров.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4852" y="194872"/>
            <a:ext cx="9368852" cy="5931293"/>
          </a:xfrm>
        </p:spPr>
        <p:txBody>
          <a:bodyPr/>
          <a:lstStyle/>
          <a:p>
            <a:pPr indent="20638" algn="ctr">
              <a:lnSpc>
                <a:spcPts val="432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Требования к монологической речи педагога:</a:t>
            </a:r>
          </a:p>
          <a:p>
            <a:pPr indent="20638">
              <a:buNone/>
            </a:pPr>
            <a:r>
              <a:rPr lang="ru-RU" sz="3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избегание непонятных для детей слов и длинных фраз, сложных речевых конструкций;</a:t>
            </a:r>
          </a:p>
          <a:p>
            <a:pPr indent="20638">
              <a:buNone/>
            </a:pPr>
            <a:r>
              <a:rPr lang="ru-RU" sz="3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употребление простых, сложносочиненных и сложноподчиненных предложений;</a:t>
            </a:r>
          </a:p>
          <a:p>
            <a:pPr indent="20638">
              <a:buNone/>
            </a:pPr>
            <a:r>
              <a:rPr lang="ru-RU" sz="3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выделение основной мысли без второстепенной  и малозначимой информации с опорой на актуальный опыт </a:t>
            </a:r>
            <a:r>
              <a:rPr lang="ru-RU" sz="3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3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20800" y="4823342"/>
            <a:ext cx="764381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400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400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3400" i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" y="1175657"/>
            <a:ext cx="86598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 hangingPunct="0"/>
            <a:endParaRPr lang="ru-RU" sz="36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450850" algn="ctr" eaLnBrk="0" hangingPunct="0"/>
            <a:endParaRPr lang="ru-RU" sz="36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450850" algn="ctr" eaLnBrk="0" hangingPunct="0"/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Речь воспитателя как источник речевого развития детей 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5943" y="348343"/>
            <a:ext cx="6792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042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8121" y="3561347"/>
            <a:ext cx="58112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учитель-дефектолог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Титова Елена Александровна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473" y="336884"/>
            <a:ext cx="880711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alt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alt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№15 КОМПЕНСИРУЮЩЕГО ВИДА»</a:t>
            </a:r>
            <a:endParaRPr lang="ru-RU" alt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8978" y="6039853"/>
            <a:ext cx="36215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Заречный 2022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823" y="194872"/>
            <a:ext cx="8597451" cy="384449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Культура речи детей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«тысячью нитей связана с настоящей речевой культурой его старшего окружения»                           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        Л. Д. Успенский</a:t>
            </a:r>
          </a:p>
        </p:txBody>
      </p:sp>
      <p:pic>
        <p:nvPicPr>
          <p:cNvPr id="14338" name="Picture 2" descr="https://i0.wp.com/kalykal.ru/wp-content/uploads/2021/06/2.jpg?w=7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161" y="2957837"/>
            <a:ext cx="3582420" cy="3800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858" y="522514"/>
            <a:ext cx="856342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Условие для всестороннего </a:t>
            </a:r>
          </a:p>
          <a:p>
            <a:pPr algn="ctr"/>
            <a:r>
              <a:rPr lang="ru-RU" sz="3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развития  ребенка -  общение с воспитателем.</a:t>
            </a:r>
          </a:p>
          <a:p>
            <a:pPr algn="ctr"/>
            <a:endParaRPr lang="ru-RU" sz="3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Взрослые - хранители опыта, накопленного человечеством, знаний, умений, культуры. Передача опыта осуществляется  с помощью языка.</a:t>
            </a:r>
          </a:p>
          <a:p>
            <a:pPr algn="ctr"/>
            <a:r>
              <a:rPr lang="ru-RU" sz="3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Язык -  «важнейшее средство человеческого общения».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Орфоэпические 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нормы: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6115" y="1600201"/>
            <a:ext cx="7762531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нормы произношения;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 нормы ударения;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 нормы использования интонации.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096" y="3989715"/>
            <a:ext cx="1931928" cy="2314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Нормы произношения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29389" y="1455822"/>
          <a:ext cx="7820527" cy="4589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197"/>
                <a:gridCol w="3753330"/>
              </a:tblGrid>
              <a:tr h="66334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правильно</a:t>
                      </a:r>
                      <a:endParaRPr lang="ru-RU" sz="3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неправильно</a:t>
                      </a:r>
                      <a:endParaRPr lang="ru-RU" sz="3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</a:t>
                      </a: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</a:t>
                      </a: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тэ</a:t>
                      </a: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рброд</a:t>
                      </a: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</a:t>
                      </a: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[те]</a:t>
                      </a: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рброд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што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ево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его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щастье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счастье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конешно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конечно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скворешник</a:t>
                      </a:r>
                      <a:endParaRPr lang="ru-RU" sz="320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скворечник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скушный</a:t>
                      </a:r>
                      <a:endParaRPr lang="ru-RU" sz="320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скучный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5" name="Рисунок 4" descr="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538" y="4278473"/>
            <a:ext cx="1931928" cy="2314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Нормы ударения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1579" y="1515980"/>
          <a:ext cx="7832558" cy="476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197"/>
                <a:gridCol w="3765361"/>
              </a:tblGrid>
              <a:tr h="663341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правильно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неправильно</a:t>
                      </a:r>
                      <a:endParaRPr lang="ru-RU" sz="3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алфавИт</a:t>
                      </a: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алфАвит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33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досУг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дОсуг</a:t>
                      </a: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мышлЕние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мЫшление</a:t>
                      </a: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стакАны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стаканЫ</a:t>
                      </a: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свЕкла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свеклА</a:t>
                      </a:r>
                      <a:r>
                        <a:rPr lang="ru-RU" sz="3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портфЕль</a:t>
                      </a:r>
                      <a:endParaRPr lang="ru-RU" sz="3200" b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пОртфель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33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бАнты</a:t>
                      </a:r>
                      <a:endParaRPr lang="ru-RU" sz="3200" b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бантЫ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5" name="Рисунок 4" descr="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538" y="4278473"/>
            <a:ext cx="1931928" cy="2314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225" y="277816"/>
            <a:ext cx="8378575" cy="11398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Нормы использования интонации: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36295"/>
            <a:ext cx="8440220" cy="4489869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интонационная выразительность речи;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голос;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темп речи;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эмоциональность.</a:t>
            </a:r>
          </a:p>
          <a:p>
            <a:pPr>
              <a:buNone/>
            </a:pP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299" y="4386757"/>
            <a:ext cx="1609975" cy="1929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695" y="277816"/>
            <a:ext cx="8422105" cy="11398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Интонационная  </a:t>
            </a:r>
            <a:b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выразительность речи: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9566" y="1828800"/>
            <a:ext cx="8027233" cy="440355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многообразие голосовых оттенков;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интонационная окраска речи;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логические ударения и паузы.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362" y="4410820"/>
            <a:ext cx="1609975" cy="1929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36" y="514399"/>
            <a:ext cx="8244590" cy="1333421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Требования к голосу </a:t>
            </a: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воспитателя: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694" y="1937085"/>
            <a:ext cx="8686801" cy="4814728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FFC000"/>
              </a:buClr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выразительность, энергичность для     привлечения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внимания;</a:t>
            </a: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FFC000"/>
              </a:buClr>
              <a:buNone/>
            </a:pP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rgbClr val="FFC000"/>
              </a:buCl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- модуляция голоса (громко, тихо) в зависимости от содержания речи и особенности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момента.</a:t>
            </a: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https://storage.bergamoavvenimenti.it/mediaon/avvenimenti/media/photologue/2020/2/7/photos/cache/curiamoci-con-i_2020_02_07T19_05_45_437046_detail_bo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6105" y="4751398"/>
            <a:ext cx="2743200" cy="191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4351</TotalTime>
  <Words>460</Words>
  <Application>Microsoft PowerPoint</Application>
  <PresentationFormat>Экран (4:3)</PresentationFormat>
  <Paragraphs>131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Круги</vt:lpstr>
      <vt:lpstr>Слайд 1</vt:lpstr>
      <vt:lpstr>Слайд 2</vt:lpstr>
      <vt:lpstr>Слайд 3</vt:lpstr>
      <vt:lpstr>Орфоэпические нормы:</vt:lpstr>
      <vt:lpstr>Нормы произношения</vt:lpstr>
      <vt:lpstr>Нормы ударения</vt:lpstr>
      <vt:lpstr>Нормы использования интонации:</vt:lpstr>
      <vt:lpstr>Интонационная   выразительность речи:</vt:lpstr>
      <vt:lpstr>Требования к голосу воспитателя:</vt:lpstr>
      <vt:lpstr>Требования к темпу речи:</vt:lpstr>
      <vt:lpstr>Требования к эмоциональности  речи воспитателя:</vt:lpstr>
      <vt:lpstr>Отклонения  от литературных норм произношения:</vt:lpstr>
      <vt:lpstr>Слайд 13</vt:lpstr>
      <vt:lpstr>Отклонения  от литературных норм произношения: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Home</cp:lastModifiedBy>
  <cp:revision>142</cp:revision>
  <dcterms:created xsi:type="dcterms:W3CDTF">2010-01-08T21:04:17Z</dcterms:created>
  <dcterms:modified xsi:type="dcterms:W3CDTF">2022-05-12T19:55:07Z</dcterms:modified>
</cp:coreProperties>
</file>